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04523747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393700"/>
            <a:ext cx="12192000" cy="45719"/>
          </a:xfrm>
          <a:prstGeom prst="rect">
            <a:avLst/>
          </a:prstGeom>
          <a:solidFill>
            <a:schemeClr val="accent2"/>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userDrawn="1"/>
        </p:nvSpPr>
        <p:spPr>
          <a:xfrm>
            <a:off x="2324100" y="39309"/>
            <a:ext cx="8128000" cy="400110"/>
          </a:xfrm>
          <a:prstGeom prst="rect">
            <a:avLst/>
          </a:prstGeom>
          <a:noFill/>
        </p:spPr>
        <p:txBody>
          <a:bodyPr wrap="square" rtlCol="0">
            <a:spAutoFit/>
          </a:bodyPr>
          <a:lstStyle/>
          <a:p>
            <a:pPr algn="ctr"/>
            <a:r>
              <a:rPr lang="en-US" sz="2000" b="1" dirty="0" smtClean="0">
                <a:solidFill>
                  <a:schemeClr val="accent5">
                    <a:lumMod val="75000"/>
                  </a:schemeClr>
                </a:solidFill>
                <a:latin typeface="Arial" panose="020B0604020202020204" pitchFamily="34" charset="0"/>
                <a:cs typeface="Arial" panose="020B0604020202020204" pitchFamily="34" charset="0"/>
              </a:rPr>
              <a:t>TRƯỜNG</a:t>
            </a:r>
            <a:r>
              <a:rPr lang="en-US" sz="2000" b="1" baseline="0" dirty="0" smtClean="0">
                <a:solidFill>
                  <a:schemeClr val="accent5">
                    <a:lumMod val="75000"/>
                  </a:schemeClr>
                </a:solidFill>
                <a:latin typeface="Arial" panose="020B0604020202020204" pitchFamily="34" charset="0"/>
                <a:cs typeface="Arial" panose="020B0604020202020204" pitchFamily="34" charset="0"/>
              </a:rPr>
              <a:t> CAO ĐẲNG LÝ TỰ TRỌNG THÀNH PHỐ HỒ CHÍ MINH</a:t>
            </a:r>
            <a:endParaRPr lang="en-US" sz="2000" b="1" dirty="0">
              <a:solidFill>
                <a:schemeClr val="accent5">
                  <a:lumMod val="75000"/>
                </a:schemeClr>
              </a:solidFill>
              <a:latin typeface="Arial" panose="020B0604020202020204" pitchFamily="34" charset="0"/>
              <a:cs typeface="Arial" panose="020B0604020202020204" pitchFamily="34" charset="0"/>
            </a:endParaRPr>
          </a:p>
        </p:txBody>
      </p:sp>
      <p:sp>
        <p:nvSpPr>
          <p:cNvPr id="9" name="Rectangle 8"/>
          <p:cNvSpPr/>
          <p:nvPr userDrawn="1"/>
        </p:nvSpPr>
        <p:spPr>
          <a:xfrm>
            <a:off x="0" y="6412468"/>
            <a:ext cx="12192000" cy="76200"/>
          </a:xfrm>
          <a:prstGeom prst="rect">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userDrawn="1"/>
        </p:nvSpPr>
        <p:spPr>
          <a:xfrm>
            <a:off x="4504531" y="6488668"/>
            <a:ext cx="3767138" cy="400110"/>
          </a:xfrm>
          <a:prstGeom prst="rect">
            <a:avLst/>
          </a:prstGeom>
          <a:noFill/>
        </p:spPr>
        <p:txBody>
          <a:bodyPr wrap="square" rtlCol="0">
            <a:spAutoFit/>
          </a:bodyPr>
          <a:lstStyle/>
          <a:p>
            <a:pPr algn="ctr"/>
            <a:r>
              <a:rPr lang="en-US" sz="2000" b="1" dirty="0" smtClean="0">
                <a:solidFill>
                  <a:schemeClr val="accent6">
                    <a:lumMod val="75000"/>
                  </a:schemeClr>
                </a:solidFill>
                <a:latin typeface="Arial" panose="020B0604020202020204" pitchFamily="34" charset="0"/>
                <a:cs typeface="Arial" panose="020B0604020202020204" pitchFamily="34" charset="0"/>
              </a:rPr>
              <a:t>KHOA CÔNG</a:t>
            </a:r>
            <a:r>
              <a:rPr lang="en-US" sz="2000" b="1" baseline="0" dirty="0" smtClean="0">
                <a:solidFill>
                  <a:schemeClr val="accent6">
                    <a:lumMod val="75000"/>
                  </a:schemeClr>
                </a:solidFill>
                <a:latin typeface="Arial" panose="020B0604020202020204" pitchFamily="34" charset="0"/>
                <a:cs typeface="Arial" panose="020B0604020202020204" pitchFamily="34" charset="0"/>
              </a:rPr>
              <a:t> NGHỆ CƠ KHÍ</a:t>
            </a:r>
            <a:endParaRPr lang="en-US" sz="2000" b="1" dirty="0">
              <a:solidFill>
                <a:schemeClr val="accent6">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13391348"/>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51528" y="1249251"/>
            <a:ext cx="8783392" cy="4247317"/>
          </a:xfrm>
          <a:prstGeom prst="rect">
            <a:avLst/>
          </a:prstGeom>
          <a:noFill/>
        </p:spPr>
        <p:txBody>
          <a:bodyPr wrap="square" rtlCol="0">
            <a:spAutoFit/>
          </a:bodyPr>
          <a:lstStyle/>
          <a:p>
            <a:pPr algn="ctr"/>
            <a:r>
              <a:rPr lang="en-US" sz="5400" b="1" dirty="0" smtClean="0">
                <a:solidFill>
                  <a:srgbClr val="0070C0"/>
                </a:solidFill>
                <a:latin typeface="Arial" panose="020B0604020202020204" pitchFamily="34" charset="0"/>
                <a:cs typeface="Arial" panose="020B0604020202020204" pitchFamily="34" charset="0"/>
              </a:rPr>
              <a:t>CHÀO MỪNG QUÝ THẦY CÔ ĐẾN VỚI HỘI GIẢNG NHÀ GIÁO GIÁO DỤC NGHỀ NGHIỆP NĂM HỌC 2017-2018</a:t>
            </a:r>
            <a:endParaRPr lang="en-US" sz="5400" b="1"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45613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5161" y="605308"/>
            <a:ext cx="10019763"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TRƯỜNG CAO ĐẲNG LÝ TỰ TRỌNG THÀNH PHỐ HỒ CHÍ MINH</a:t>
            </a:r>
            <a:endParaRPr lang="en-US" sz="2000" b="1" i="1" dirty="0">
              <a:solidFill>
                <a:srgbClr val="FF3399"/>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21327"/>
            <a:ext cx="7231206" cy="5292352"/>
          </a:xfrm>
          <a:prstGeom prst="rect">
            <a:avLst/>
          </a:prstGeom>
        </p:spPr>
      </p:pic>
      <p:sp>
        <p:nvSpPr>
          <p:cNvPr id="4" name="TextBox 3"/>
          <p:cNvSpPr txBox="1"/>
          <p:nvPr/>
        </p:nvSpPr>
        <p:spPr>
          <a:xfrm>
            <a:off x="7431109" y="1736178"/>
            <a:ext cx="4597759" cy="3416320"/>
          </a:xfrm>
          <a:prstGeom prst="rect">
            <a:avLst/>
          </a:prstGeom>
          <a:noFill/>
        </p:spPr>
        <p:txBody>
          <a:bodyPr wrap="square" rtlCol="0">
            <a:spAutoFit/>
          </a:bodyPr>
          <a:lstStyle/>
          <a:p>
            <a:pPr algn="just"/>
            <a:r>
              <a:rPr lang="en-US" sz="2400" dirty="0" smtClean="0">
                <a:latin typeface="Tahoma" panose="020B0604030504040204" pitchFamily="34" charset="0"/>
                <a:ea typeface="Tahoma" panose="020B0604030504040204" pitchFamily="34" charset="0"/>
                <a:cs typeface="Tahoma" panose="020B0604030504040204" pitchFamily="34" charset="0"/>
              </a:rPr>
              <a:t>Trường được thành lập năm 1986, ban đầu là Trường Dạy nghề Trung học Lý Tự Trọng. Trải qua hơn 30 năm hình thành và phát triển, hiện nay trường mang tên là </a:t>
            </a:r>
            <a:r>
              <a:rPr lang="en-US" sz="2400" b="1" i="1" dirty="0" smtClean="0">
                <a:latin typeface="Tahoma" panose="020B0604030504040204" pitchFamily="34" charset="0"/>
                <a:ea typeface="Tahoma" panose="020B0604030504040204" pitchFamily="34" charset="0"/>
                <a:cs typeface="Tahoma" panose="020B0604030504040204" pitchFamily="34" charset="0"/>
              </a:rPr>
              <a:t>Cao đẳng Lý Tự Trọng Thành phố Hồ Chí Minh</a:t>
            </a:r>
            <a:r>
              <a:rPr lang="en-US" sz="2400" dirty="0" smtClean="0">
                <a:latin typeface="Tahoma" panose="020B0604030504040204" pitchFamily="34" charset="0"/>
                <a:ea typeface="Tahoma" panose="020B0604030504040204" pitchFamily="34" charset="0"/>
                <a:cs typeface="Tahoma" panose="020B0604030504040204" pitchFamily="34" charset="0"/>
              </a:rPr>
              <a:t>, trực thuộc Ủy ban Nhân dân Thành phố Hồ Chí Minh.</a:t>
            </a:r>
            <a:endParaRPr lang="en-US"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5501259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5161" y="605308"/>
            <a:ext cx="10019763"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TRƯỜNG CAO ĐẲNG LÝ TỰ TRỌNG THÀNH PHỐ HỒ CHÍ MINH</a:t>
            </a:r>
            <a:endParaRPr lang="en-US" sz="2000" b="1" i="1" dirty="0">
              <a:solidFill>
                <a:srgbClr val="FF3399"/>
              </a:solidFill>
              <a:latin typeface="Arial" panose="020B0604020202020204" pitchFamily="34" charset="0"/>
              <a:cs typeface="Arial" panose="020B0604020202020204" pitchFamily="34" charset="0"/>
            </a:endParaRPr>
          </a:p>
        </p:txBody>
      </p:sp>
      <p:sp>
        <p:nvSpPr>
          <p:cNvPr id="3" name="TextBox 2"/>
          <p:cNvSpPr txBox="1"/>
          <p:nvPr/>
        </p:nvSpPr>
        <p:spPr>
          <a:xfrm>
            <a:off x="881521" y="1012290"/>
            <a:ext cx="3863662" cy="369332"/>
          </a:xfrm>
          <a:prstGeom prst="rect">
            <a:avLst/>
          </a:prstGeom>
          <a:noFill/>
        </p:spPr>
        <p:txBody>
          <a:bodyPr wrap="square" rtlCol="0">
            <a:spAutoFit/>
          </a:bodyPr>
          <a:lstStyle/>
          <a:p>
            <a:pPr algn="ctr"/>
            <a:r>
              <a:rPr lang="en-US" b="1" dirty="0" smtClean="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rPr>
              <a:t>CƠ SỞ VẬT CHẤT CỦA TRƯỜNG</a:t>
            </a:r>
            <a:endParaRPr lang="en-US" b="1" dirty="0">
              <a:solidFill>
                <a:schemeClr val="accent1">
                  <a:lumMod val="75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0454" y="1388494"/>
            <a:ext cx="4514729" cy="2495833"/>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0454" y="3891199"/>
            <a:ext cx="4514729" cy="2383777"/>
          </a:xfrm>
          <a:prstGeom prst="rect">
            <a:avLst/>
          </a:prstGeom>
        </p:spPr>
      </p:pic>
      <p:sp>
        <p:nvSpPr>
          <p:cNvPr id="6" name="TextBox 5"/>
          <p:cNvSpPr txBox="1"/>
          <p:nvPr/>
        </p:nvSpPr>
        <p:spPr>
          <a:xfrm>
            <a:off x="5190185" y="1388494"/>
            <a:ext cx="6658378" cy="1015663"/>
          </a:xfrm>
          <a:prstGeom prst="rect">
            <a:avLst/>
          </a:prstGeom>
          <a:noFill/>
        </p:spPr>
        <p:txBody>
          <a:bodyPr wrap="square" rtlCol="0">
            <a:spAutoFit/>
          </a:bodyPr>
          <a:lstStyle/>
          <a:p>
            <a:pPr algn="just"/>
            <a:r>
              <a:rPr lang="en-US" sz="2000" b="1" dirty="0" smtClean="0">
                <a:latin typeface="Tahoma" panose="020B0604030504040204" pitchFamily="34" charset="0"/>
                <a:ea typeface="Tahoma" panose="020B0604030504040204" pitchFamily="34" charset="0"/>
                <a:cs typeface="Tahoma" panose="020B0604030504040204" pitchFamily="34" charset="0"/>
              </a:rPr>
              <a:t>Trường Cao đẳng Lý Tự Trọng tọa lạc trên khuôn viên rộng hơn 50000 m</a:t>
            </a:r>
            <a:r>
              <a:rPr lang="en-US" sz="2000" b="1" baseline="30000" dirty="0" smtClean="0">
                <a:latin typeface="Tahoma" panose="020B0604030504040204" pitchFamily="34" charset="0"/>
                <a:ea typeface="Tahoma" panose="020B0604030504040204" pitchFamily="34" charset="0"/>
                <a:cs typeface="Tahoma" panose="020B0604030504040204" pitchFamily="34" charset="0"/>
              </a:rPr>
              <a:t>2</a:t>
            </a:r>
            <a:r>
              <a:rPr lang="en-US" sz="2000" b="1" dirty="0" smtClean="0">
                <a:latin typeface="Tahoma" panose="020B0604030504040204" pitchFamily="34" charset="0"/>
                <a:ea typeface="Tahoma" panose="020B0604030504040204" pitchFamily="34" charset="0"/>
                <a:cs typeface="Tahoma" panose="020B0604030504040204" pitchFamily="34" charset="0"/>
              </a:rPr>
              <a:t>, tại vị trí trung tâm quận Tân Bình, với cơ sở vật chất đầy đủ, tiện nghi.</a:t>
            </a: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8" name="Rectangle 1"/>
          <p:cNvSpPr>
            <a:spLocks noChangeArrowheads="1"/>
          </p:cNvSpPr>
          <p:nvPr/>
        </p:nvSpPr>
        <p:spPr bwMode="auto">
          <a:xfrm>
            <a:off x="4294188"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anose="020B0604020202020204" pitchFamily="34" charset="0"/>
            </a:endParaRPr>
          </a:p>
        </p:txBody>
      </p:sp>
      <p:pic>
        <p:nvPicPr>
          <p:cNvPr id="9" name="Picture 8"/>
          <p:cNvPicPr>
            <a:picLocks noChangeAspect="1"/>
          </p:cNvPicPr>
          <p:nvPr/>
        </p:nvPicPr>
        <p:blipFill rotWithShape="1">
          <a:blip r:embed="rId4"/>
          <a:srcRect l="7934" t="15241" r="55708" b="33288"/>
          <a:stretch/>
        </p:blipFill>
        <p:spPr>
          <a:xfrm>
            <a:off x="5972063" y="2404157"/>
            <a:ext cx="5040493" cy="4011471"/>
          </a:xfrm>
          <a:prstGeom prst="rect">
            <a:avLst/>
          </a:prstGeom>
        </p:spPr>
      </p:pic>
    </p:spTree>
    <p:extLst>
      <p:ext uri="{BB962C8B-B14F-4D97-AF65-F5344CB8AC3E}">
        <p14:creationId xmlns:p14="http://schemas.microsoft.com/office/powerpoint/2010/main" val="10471982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55313" y="515156"/>
            <a:ext cx="10019763"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TRƯỜNG CAO ĐẲNG LÝ TỰ TRỌNG THÀNH PHỐ HỒ CHÍ MINH</a:t>
            </a:r>
            <a:endParaRPr lang="en-US" sz="2000" b="1" i="1" dirty="0">
              <a:solidFill>
                <a:srgbClr val="FF3399"/>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3492" y="1005418"/>
            <a:ext cx="3690567" cy="2767925"/>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1654" y="1005418"/>
            <a:ext cx="3690567" cy="276792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290" y="3773343"/>
            <a:ext cx="3461776" cy="2596332"/>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08252" y="3773343"/>
            <a:ext cx="3461776" cy="2596332"/>
          </a:xfrm>
          <a:prstGeom prst="rect">
            <a:avLst/>
          </a:prstGeom>
        </p:spPr>
      </p:pic>
      <p:sp>
        <p:nvSpPr>
          <p:cNvPr id="7" name="TextBox 6"/>
          <p:cNvSpPr txBox="1"/>
          <p:nvPr/>
        </p:nvSpPr>
        <p:spPr>
          <a:xfrm>
            <a:off x="495874" y="4609844"/>
            <a:ext cx="3412901" cy="1015663"/>
          </a:xfrm>
          <a:prstGeom prst="rect">
            <a:avLst/>
          </a:prstGeom>
          <a:noFill/>
        </p:spPr>
        <p:txBody>
          <a:bodyPr wrap="square" rtlCol="0">
            <a:spAutoFit/>
          </a:bodyPr>
          <a:lstStyle/>
          <a:p>
            <a:pPr algn="ctr"/>
            <a:r>
              <a:rPr lang="en-US" sz="2000" b="1" dirty="0" smtClean="0">
                <a:solidFill>
                  <a:schemeClr val="bg2">
                    <a:lumMod val="25000"/>
                  </a:schemeClr>
                </a:solidFill>
                <a:latin typeface="Arial" panose="020B0604020202020204" pitchFamily="34" charset="0"/>
                <a:cs typeface="Arial" panose="020B0604020202020204" pitchFamily="34" charset="0"/>
              </a:rPr>
              <a:t>MỘT SỐ HÌNH ẢNH VỀ PHÒNG HỌC THỰC HÀNH CỦA NHÀ TRƯỜNG</a:t>
            </a:r>
            <a:endParaRPr lang="en-US" sz="2000" b="1" dirty="0">
              <a:solidFill>
                <a:schemeClr val="bg2">
                  <a:lumMod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36148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62131" y="519155"/>
            <a:ext cx="10019763"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TRƯỜNG CAO ĐẲNG LÝ TỰ TRỌNG THÀNH PHỐ HỒ CHÍ MINH</a:t>
            </a:r>
            <a:endParaRPr lang="en-US" sz="2000" b="1" i="1" dirty="0">
              <a:solidFill>
                <a:srgbClr val="FF3399"/>
              </a:solidFill>
              <a:latin typeface="Arial" panose="020B0604020202020204" pitchFamily="34" charset="0"/>
              <a:cs typeface="Arial" panose="020B0604020202020204" pitchFamily="34" charset="0"/>
            </a:endParaRPr>
          </a:p>
        </p:txBody>
      </p:sp>
      <p:sp>
        <p:nvSpPr>
          <p:cNvPr id="3" name="Rectangle 2"/>
          <p:cNvSpPr/>
          <p:nvPr/>
        </p:nvSpPr>
        <p:spPr>
          <a:xfrm>
            <a:off x="117316" y="1701536"/>
            <a:ext cx="5043617" cy="707886"/>
          </a:xfrm>
          <a:prstGeom prst="rect">
            <a:avLst/>
          </a:prstGeom>
        </p:spPr>
        <p:txBody>
          <a:bodyPr wrap="square">
            <a:spAutoFit/>
          </a:bodyPr>
          <a:lstStyle/>
          <a:p>
            <a:pPr algn="ctr"/>
            <a:r>
              <a:rPr lang="vi-VN" sz="2000" b="1" dirty="0" smtClean="0">
                <a:solidFill>
                  <a:srgbClr val="FF0000"/>
                </a:solidFill>
                <a:latin typeface="Arial" panose="020B0604020202020204" pitchFamily="34" charset="0"/>
                <a:cs typeface="Arial" panose="020B0604020202020204" pitchFamily="34" charset="0"/>
              </a:rPr>
              <a:t>Đội ngũ cán bộ, giảng viên, nhân viên của Trường</a:t>
            </a:r>
            <a:endParaRPr lang="en-US" sz="2000" dirty="0">
              <a:solidFill>
                <a:srgbClr val="FF0000"/>
              </a:solidFill>
              <a:latin typeface="Arial" panose="020B0604020202020204" pitchFamily="34" charset="0"/>
              <a:cs typeface="Arial" panose="020B0604020202020204" pitchFamily="34" charset="0"/>
            </a:endParaRPr>
          </a:p>
        </p:txBody>
      </p:sp>
      <p:sp>
        <p:nvSpPr>
          <p:cNvPr id="4" name="Rectangle 3"/>
          <p:cNvSpPr/>
          <p:nvPr/>
        </p:nvSpPr>
        <p:spPr>
          <a:xfrm>
            <a:off x="378883" y="2697464"/>
            <a:ext cx="4520483" cy="1938992"/>
          </a:xfrm>
          <a:prstGeom prst="rect">
            <a:avLst/>
          </a:prstGeom>
        </p:spPr>
        <p:txBody>
          <a:bodyPr wrap="square">
            <a:spAutoFit/>
          </a:bodyPr>
          <a:lstStyle/>
          <a:p>
            <a:pPr algn="just"/>
            <a:r>
              <a:rPr lang="en-US" sz="2000" dirty="0" smtClean="0">
                <a:solidFill>
                  <a:schemeClr val="accent6">
                    <a:lumMod val="50000"/>
                  </a:schemeClr>
                </a:solidFill>
                <a:effectLst/>
                <a:latin typeface="Arial" panose="020B0604020202020204" pitchFamily="34" charset="0"/>
                <a:cs typeface="Arial" panose="020B0604020202020204" pitchFamily="34" charset="0"/>
              </a:rPr>
              <a:t>- </a:t>
            </a:r>
            <a:r>
              <a:rPr lang="vi-VN" sz="2000" dirty="0" smtClean="0">
                <a:solidFill>
                  <a:schemeClr val="accent6">
                    <a:lumMod val="50000"/>
                  </a:schemeClr>
                </a:solidFill>
                <a:effectLst/>
                <a:latin typeface="Arial" panose="020B0604020202020204" pitchFamily="34" charset="0"/>
                <a:cs typeface="Arial" panose="020B0604020202020204" pitchFamily="34" charset="0"/>
              </a:rPr>
              <a:t>Có trình độ chuyên môn giỏi, có năng lực sáng tạo, tư duy đổi mới.</a:t>
            </a:r>
          </a:p>
          <a:p>
            <a:pPr algn="just"/>
            <a:r>
              <a:rPr lang="en-US" sz="2000" dirty="0" smtClean="0">
                <a:solidFill>
                  <a:schemeClr val="accent6">
                    <a:lumMod val="50000"/>
                  </a:schemeClr>
                </a:solidFill>
                <a:effectLst/>
                <a:latin typeface="Arial" panose="020B0604020202020204" pitchFamily="34" charset="0"/>
                <a:cs typeface="Arial" panose="020B0604020202020204" pitchFamily="34" charset="0"/>
              </a:rPr>
              <a:t>- </a:t>
            </a:r>
            <a:r>
              <a:rPr lang="vi-VN" sz="2000" dirty="0" smtClean="0">
                <a:solidFill>
                  <a:schemeClr val="accent6">
                    <a:lumMod val="50000"/>
                  </a:schemeClr>
                </a:solidFill>
                <a:effectLst/>
                <a:latin typeface="Arial" panose="020B0604020202020204" pitchFamily="34" charset="0"/>
                <a:cs typeface="Arial" panose="020B0604020202020204" pitchFamily="34" charset="0"/>
              </a:rPr>
              <a:t>Có đạo đức tốt, sức khoẻ tốt</a:t>
            </a:r>
          </a:p>
          <a:p>
            <a:pPr algn="just"/>
            <a:r>
              <a:rPr lang="en-US" sz="2000" dirty="0" smtClean="0">
                <a:solidFill>
                  <a:schemeClr val="accent6">
                    <a:lumMod val="50000"/>
                  </a:schemeClr>
                </a:solidFill>
                <a:effectLst/>
                <a:latin typeface="Arial" panose="020B0604020202020204" pitchFamily="34" charset="0"/>
                <a:cs typeface="Arial" panose="020B0604020202020204" pitchFamily="34" charset="0"/>
              </a:rPr>
              <a:t>- </a:t>
            </a:r>
            <a:r>
              <a:rPr lang="vi-VN" sz="2000" dirty="0" smtClean="0">
                <a:solidFill>
                  <a:schemeClr val="accent6">
                    <a:lumMod val="50000"/>
                  </a:schemeClr>
                </a:solidFill>
                <a:effectLst/>
                <a:latin typeface="Arial" panose="020B0604020202020204" pitchFamily="34" charset="0"/>
                <a:cs typeface="Arial" panose="020B0604020202020204" pitchFamily="34" charset="0"/>
              </a:rPr>
              <a:t>Có ý thức tự chủ, tự chịu trách nhiệm trước công việc</a:t>
            </a:r>
          </a:p>
          <a:p>
            <a:pPr algn="just"/>
            <a:r>
              <a:rPr lang="en-US" sz="2000" dirty="0" smtClean="0">
                <a:solidFill>
                  <a:schemeClr val="accent6">
                    <a:lumMod val="50000"/>
                  </a:schemeClr>
                </a:solidFill>
                <a:effectLst/>
                <a:latin typeface="Arial" panose="020B0604020202020204" pitchFamily="34" charset="0"/>
                <a:cs typeface="Arial" panose="020B0604020202020204" pitchFamily="34" charset="0"/>
              </a:rPr>
              <a:t>- </a:t>
            </a:r>
            <a:r>
              <a:rPr lang="vi-VN" sz="2000" dirty="0" smtClean="0">
                <a:solidFill>
                  <a:schemeClr val="accent6">
                    <a:lumMod val="50000"/>
                  </a:schemeClr>
                </a:solidFill>
                <a:effectLst/>
                <a:latin typeface="Arial" panose="020B0604020202020204" pitchFamily="34" charset="0"/>
                <a:cs typeface="Arial" panose="020B0604020202020204" pitchFamily="34" charset="0"/>
              </a:rPr>
              <a:t>Yêu nghề, gắn bó với Nhà trường.</a:t>
            </a:r>
            <a:endParaRPr lang="vi-VN" sz="2000" dirty="0">
              <a:solidFill>
                <a:schemeClr val="accent6">
                  <a:lumMod val="50000"/>
                </a:schemeClr>
              </a:solidFill>
              <a:effectLst/>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2873" y="919265"/>
            <a:ext cx="7179127" cy="5384345"/>
          </a:xfrm>
          <a:prstGeom prst="rect">
            <a:avLst/>
          </a:prstGeom>
        </p:spPr>
      </p:pic>
    </p:spTree>
    <p:extLst>
      <p:ext uri="{BB962C8B-B14F-4D97-AF65-F5344CB8AC3E}">
        <p14:creationId xmlns:p14="http://schemas.microsoft.com/office/powerpoint/2010/main" val="16352047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62131" y="519155"/>
            <a:ext cx="10019763"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TRƯỜNG CAO ĐẲNG LÝ TỰ TRỌNG THÀNH PHỐ HỒ CHÍ MINH</a:t>
            </a:r>
            <a:endParaRPr lang="en-US" sz="2000" b="1" i="1" dirty="0">
              <a:solidFill>
                <a:srgbClr val="FF3399"/>
              </a:solidFill>
              <a:latin typeface="Arial" panose="020B0604020202020204" pitchFamily="34" charset="0"/>
              <a:cs typeface="Arial" panose="020B0604020202020204" pitchFamily="34" charset="0"/>
            </a:endParaRPr>
          </a:p>
        </p:txBody>
      </p:sp>
      <p:sp>
        <p:nvSpPr>
          <p:cNvPr id="3" name="Rectangle 2"/>
          <p:cNvSpPr/>
          <p:nvPr/>
        </p:nvSpPr>
        <p:spPr>
          <a:xfrm>
            <a:off x="3709117" y="919265"/>
            <a:ext cx="3680816" cy="461665"/>
          </a:xfrm>
          <a:prstGeom prst="rect">
            <a:avLst/>
          </a:prstGeom>
        </p:spPr>
        <p:txBody>
          <a:bodyPr wrap="none">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Tầm nhìn và các giá trị</a:t>
            </a:r>
            <a:endParaRPr lang="en-US" sz="2400" dirty="0">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291921" y="1675868"/>
            <a:ext cx="6096000" cy="3785652"/>
          </a:xfrm>
          <a:prstGeom prst="rect">
            <a:avLst/>
          </a:prstGeom>
        </p:spPr>
        <p:txBody>
          <a:bodyPr>
            <a:spAutoFit/>
          </a:bodyPr>
          <a:lstStyle/>
          <a:p>
            <a:r>
              <a:rPr lang="vi-VN" sz="2000" b="1" dirty="0" smtClean="0">
                <a:solidFill>
                  <a:srgbClr val="FF0000"/>
                </a:solidFill>
                <a:latin typeface="Arial" panose="020B0604020202020204" pitchFamily="34" charset="0"/>
                <a:cs typeface="Arial" panose="020B0604020202020204" pitchFamily="34" charset="0"/>
              </a:rPr>
              <a:t>SỨ MẠNG</a:t>
            </a:r>
          </a:p>
          <a:p>
            <a:r>
              <a:rPr lang="vi-VN" sz="2000" b="1" dirty="0" smtClean="0">
                <a:latin typeface="Arial" panose="020B0604020202020204" pitchFamily="34" charset="0"/>
                <a:cs typeface="Arial" panose="020B0604020202020204" pitchFamily="34" charset="0"/>
              </a:rPr>
              <a:t>Trường Cao đẳng Lý Tự Trọng Thành phố Hồ Chí Minh:</a:t>
            </a:r>
          </a:p>
          <a:p>
            <a:pPr algn="just"/>
            <a:r>
              <a:rPr lang="en-US" sz="2000" dirty="0" smtClean="0">
                <a:latin typeface="Arial" panose="020B0604020202020204" pitchFamily="34" charset="0"/>
                <a:cs typeface="Arial" panose="020B0604020202020204" pitchFamily="34" charset="0"/>
              </a:rPr>
              <a:t>- </a:t>
            </a:r>
            <a:r>
              <a:rPr lang="vi-VN" sz="2000" dirty="0" smtClean="0">
                <a:latin typeface="Arial" panose="020B0604020202020204" pitchFamily="34" charset="0"/>
                <a:cs typeface="Arial" panose="020B0604020202020204" pitchFamily="34" charset="0"/>
              </a:rPr>
              <a:t>Là nơi chuyên đào tạo nguồn nhân lực có uy tín và chất lượng cao đáp ứng nhu cầu của xã hội, của doanh nghiệp và góp phần phục vụ quá trình công nghiệp hóa, hiện đại hóa của Thành phố Hồ Chí Minh và cả nước. </a:t>
            </a:r>
            <a:endParaRPr lang="en-US" sz="2000" dirty="0" smtClean="0">
              <a:latin typeface="Arial" panose="020B0604020202020204" pitchFamily="34" charset="0"/>
              <a:cs typeface="Arial" panose="020B0604020202020204" pitchFamily="34" charset="0"/>
            </a:endParaRPr>
          </a:p>
          <a:p>
            <a:pPr algn="just"/>
            <a:r>
              <a:rPr lang="vi-VN" sz="2000" dirty="0" smtClean="0">
                <a:latin typeface="Arial" panose="020B0604020202020204" pitchFamily="34" charset="0"/>
                <a:cs typeface="Arial" panose="020B0604020202020204" pitchFamily="34" charset="0"/>
              </a:rPr>
              <a:t>- Là nơi kết hợp đào tạo với thực hiện nghiên cứu và chuyển giao các kết quả nghiên cứu khoa học về lĩnh vực đào tạo nghề nghiệp và công nghệ kỹ thuật cho xã hội.</a:t>
            </a:r>
            <a:endParaRPr lang="vi-VN" sz="20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57406" y="1845426"/>
            <a:ext cx="5413567" cy="3616094"/>
          </a:xfrm>
          <a:prstGeom prst="rect">
            <a:avLst/>
          </a:prstGeom>
        </p:spPr>
      </p:pic>
    </p:spTree>
    <p:extLst>
      <p:ext uri="{BB962C8B-B14F-4D97-AF65-F5344CB8AC3E}">
        <p14:creationId xmlns:p14="http://schemas.microsoft.com/office/powerpoint/2010/main" val="3153086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62131" y="519155"/>
            <a:ext cx="10019763"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TRƯỜNG CAO ĐẲNG LÝ TỰ TRỌNG THÀNH PHỐ HỒ CHÍ MINH</a:t>
            </a:r>
            <a:endParaRPr lang="en-US" sz="2000" b="1" i="1" dirty="0">
              <a:solidFill>
                <a:srgbClr val="FF3399"/>
              </a:solidFill>
              <a:latin typeface="Arial" panose="020B0604020202020204" pitchFamily="34" charset="0"/>
              <a:cs typeface="Arial" panose="020B0604020202020204" pitchFamily="34" charset="0"/>
            </a:endParaRPr>
          </a:p>
        </p:txBody>
      </p:sp>
      <p:sp>
        <p:nvSpPr>
          <p:cNvPr id="3" name="Rectangle 2"/>
          <p:cNvSpPr/>
          <p:nvPr/>
        </p:nvSpPr>
        <p:spPr>
          <a:xfrm>
            <a:off x="3709117" y="919265"/>
            <a:ext cx="3680816" cy="461665"/>
          </a:xfrm>
          <a:prstGeom prst="rect">
            <a:avLst/>
          </a:prstGeom>
        </p:spPr>
        <p:txBody>
          <a:bodyPr wrap="none">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Tầm nhìn và các giá trị</a:t>
            </a:r>
            <a:endParaRPr lang="en-US" sz="2400" dirty="0">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291921" y="1781040"/>
            <a:ext cx="6096000" cy="3170099"/>
          </a:xfrm>
          <a:prstGeom prst="rect">
            <a:avLst/>
          </a:prstGeom>
        </p:spPr>
        <p:txBody>
          <a:bodyPr>
            <a:spAutoFit/>
          </a:bodyPr>
          <a:lstStyle/>
          <a:p>
            <a:pPr algn="just"/>
            <a:r>
              <a:rPr lang="vi-VN" sz="2000" b="1" dirty="0" smtClean="0">
                <a:solidFill>
                  <a:srgbClr val="FF0000"/>
                </a:solidFill>
                <a:latin typeface="Arial" panose="020B0604020202020204" pitchFamily="34" charset="0"/>
                <a:cs typeface="Arial" panose="020B0604020202020204" pitchFamily="34" charset="0"/>
              </a:rPr>
              <a:t>TẦM NHÌN</a:t>
            </a:r>
          </a:p>
          <a:p>
            <a:pPr algn="just"/>
            <a:r>
              <a:rPr lang="vi-VN" sz="2000" dirty="0" smtClean="0">
                <a:latin typeface="Arial" panose="020B0604020202020204" pitchFamily="34" charset="0"/>
                <a:cs typeface="Arial" panose="020B0604020202020204" pitchFamily="34" charset="0"/>
              </a:rPr>
              <a:t>Phát triển Trường Cao đẳng Lý Tự Trọng thành phố Hồ Chí Minh thành trường Đại học trọng điểm của thành phố Hồ Chí Minh và trở thành cơ sở giáo dục đào tạo đa cấp, đa ngành theo hướng tiên tiến, hiện đại, để có vị trí xứng đáng trong ngành giáo dục Đại học Việt Nam và khu vực, đáp ứng nhu cầu nguồn nhân lực chất lượng cao cho một thành phố là đô thị đặc biệt và cho sự nghiệp công nghiệp hóa, hiện đại hóa đất nước.</a:t>
            </a:r>
            <a:endParaRPr lang="vi-VN" sz="2000" dirty="0">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31019" y="1575389"/>
            <a:ext cx="5529265" cy="3898132"/>
          </a:xfrm>
          <a:prstGeom prst="rect">
            <a:avLst/>
          </a:prstGeom>
        </p:spPr>
      </p:pic>
    </p:spTree>
    <p:extLst>
      <p:ext uri="{BB962C8B-B14F-4D97-AF65-F5344CB8AC3E}">
        <p14:creationId xmlns:p14="http://schemas.microsoft.com/office/powerpoint/2010/main" val="1392233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62131" y="519155"/>
            <a:ext cx="10019763"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TRƯỜNG CAO ĐẲNG LÝ TỰ TRỌNG THÀNH PHỐ HỒ CHÍ MINH</a:t>
            </a:r>
            <a:endParaRPr lang="en-US" sz="2000" b="1" i="1" dirty="0">
              <a:solidFill>
                <a:srgbClr val="FF3399"/>
              </a:solidFill>
              <a:latin typeface="Arial" panose="020B0604020202020204" pitchFamily="34" charset="0"/>
              <a:cs typeface="Arial" panose="020B0604020202020204" pitchFamily="34" charset="0"/>
            </a:endParaRPr>
          </a:p>
        </p:txBody>
      </p:sp>
      <p:sp>
        <p:nvSpPr>
          <p:cNvPr id="3" name="Rectangle 2"/>
          <p:cNvSpPr/>
          <p:nvPr/>
        </p:nvSpPr>
        <p:spPr>
          <a:xfrm>
            <a:off x="3709117" y="919265"/>
            <a:ext cx="3680816" cy="461665"/>
          </a:xfrm>
          <a:prstGeom prst="rect">
            <a:avLst/>
          </a:prstGeom>
        </p:spPr>
        <p:txBody>
          <a:bodyPr wrap="none">
            <a:spAutoFit/>
          </a:bodyPr>
          <a:lstStyle/>
          <a:p>
            <a:r>
              <a:rPr lang="en-US" sz="2400" b="1" dirty="0" smtClean="0">
                <a:latin typeface="Tahoma" panose="020B0604030504040204" pitchFamily="34" charset="0"/>
                <a:ea typeface="Tahoma" panose="020B0604030504040204" pitchFamily="34" charset="0"/>
                <a:cs typeface="Tahoma" panose="020B0604030504040204" pitchFamily="34" charset="0"/>
              </a:rPr>
              <a:t>Tầm nhìn và các giá trị</a:t>
            </a:r>
            <a:endParaRPr lang="en-US" sz="2400" dirty="0">
              <a:latin typeface="Tahoma" panose="020B0604030504040204" pitchFamily="34" charset="0"/>
              <a:ea typeface="Tahoma" panose="020B0604030504040204" pitchFamily="34" charset="0"/>
              <a:cs typeface="Tahoma" panose="020B0604030504040204" pitchFamily="34" charset="0"/>
            </a:endParaRPr>
          </a:p>
        </p:txBody>
      </p:sp>
      <p:sp>
        <p:nvSpPr>
          <p:cNvPr id="4" name="Rectangle 3"/>
          <p:cNvSpPr/>
          <p:nvPr/>
        </p:nvSpPr>
        <p:spPr>
          <a:xfrm>
            <a:off x="601013" y="1493688"/>
            <a:ext cx="10520966" cy="707886"/>
          </a:xfrm>
          <a:prstGeom prst="rect">
            <a:avLst/>
          </a:prstGeom>
        </p:spPr>
        <p:txBody>
          <a:bodyPr wrap="square">
            <a:spAutoFit/>
          </a:bodyPr>
          <a:lstStyle/>
          <a:p>
            <a:r>
              <a:rPr lang="vi-VN" sz="2000" b="1" dirty="0" smtClean="0">
                <a:solidFill>
                  <a:srgbClr val="FF0000"/>
                </a:solidFill>
                <a:latin typeface="Arial" panose="020B0604020202020204" pitchFamily="34" charset="0"/>
                <a:cs typeface="Arial" panose="020B0604020202020204" pitchFamily="34" charset="0"/>
              </a:rPr>
              <a:t>CÁC GIÁ TRỊ</a:t>
            </a:r>
          </a:p>
          <a:p>
            <a:r>
              <a:rPr lang="vi-VN" sz="2000" dirty="0" smtClean="0">
                <a:latin typeface="Arial" panose="020B0604020202020204" pitchFamily="34" charset="0"/>
                <a:cs typeface="Arial" panose="020B0604020202020204" pitchFamily="34" charset="0"/>
              </a:rPr>
              <a:t>Các giá trị cốt lõi, truyền thống của trường là: “</a:t>
            </a:r>
            <a:r>
              <a:rPr lang="vi-VN" sz="2000" b="1" i="1" dirty="0" smtClean="0">
                <a:solidFill>
                  <a:srgbClr val="0070C0"/>
                </a:solidFill>
                <a:latin typeface="Arial" panose="020B0604020202020204" pitchFamily="34" charset="0"/>
                <a:cs typeface="Arial" panose="020B0604020202020204" pitchFamily="34" charset="0"/>
              </a:rPr>
              <a:t>Tri thức - sáng tạo - phát triển - bền vững</a:t>
            </a:r>
            <a:r>
              <a:rPr lang="vi-VN" sz="2000" dirty="0" smtClean="0">
                <a:latin typeface="Arial" panose="020B0604020202020204" pitchFamily="34" charset="0"/>
                <a:cs typeface="Arial" panose="020B0604020202020204" pitchFamily="34" charset="0"/>
              </a:rPr>
              <a:t>”</a:t>
            </a:r>
            <a:endParaRPr lang="vi-VN" sz="2000"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0535" y="2421228"/>
            <a:ext cx="3774526" cy="3928939"/>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8254" y="2288870"/>
            <a:ext cx="4061297" cy="4061297"/>
          </a:xfrm>
          <a:prstGeom prst="rect">
            <a:avLst/>
          </a:prstGeom>
        </p:spPr>
      </p:pic>
    </p:spTree>
    <p:extLst>
      <p:ext uri="{BB962C8B-B14F-4D97-AF65-F5344CB8AC3E}">
        <p14:creationId xmlns:p14="http://schemas.microsoft.com/office/powerpoint/2010/main" val="33210306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794719" y="609307"/>
            <a:ext cx="6671254" cy="400110"/>
          </a:xfrm>
          <a:prstGeom prst="rect">
            <a:avLst/>
          </a:prstGeom>
          <a:noFill/>
        </p:spPr>
        <p:txBody>
          <a:bodyPr wrap="square" rtlCol="0">
            <a:spAutoFit/>
          </a:bodyPr>
          <a:lstStyle/>
          <a:p>
            <a:r>
              <a:rPr lang="en-US" sz="2000" b="1" i="1" dirty="0" smtClean="0">
                <a:solidFill>
                  <a:srgbClr val="FF3399"/>
                </a:solidFill>
                <a:latin typeface="Arial" panose="020B0604020202020204" pitchFamily="34" charset="0"/>
                <a:cs typeface="Arial" panose="020B0604020202020204" pitchFamily="34" charset="0"/>
              </a:rPr>
              <a:t>GIỚI THIỆU VỀ GIẢNG VIÊN THAM GIA HỘI GIẢNG</a:t>
            </a:r>
            <a:endParaRPr lang="en-US" sz="2000" b="1" i="1" dirty="0">
              <a:solidFill>
                <a:srgbClr val="FF3399"/>
              </a:solidFill>
              <a:latin typeface="Arial" panose="020B0604020202020204" pitchFamily="34" charset="0"/>
              <a:cs typeface="Arial" panose="020B0604020202020204" pitchFamily="34" charset="0"/>
            </a:endParaRPr>
          </a:p>
        </p:txBody>
      </p:sp>
      <p:sp>
        <p:nvSpPr>
          <p:cNvPr id="3" name="TextBox 2"/>
          <p:cNvSpPr txBox="1"/>
          <p:nvPr/>
        </p:nvSpPr>
        <p:spPr>
          <a:xfrm>
            <a:off x="734096" y="1558344"/>
            <a:ext cx="6349285" cy="1938992"/>
          </a:xfrm>
          <a:prstGeom prst="rect">
            <a:avLst/>
          </a:prstGeom>
          <a:noFill/>
        </p:spPr>
        <p:txBody>
          <a:bodyPr wrap="square" rtlCol="0">
            <a:spAutoFit/>
          </a:bodyPr>
          <a:lstStyle/>
          <a:p>
            <a:r>
              <a:rPr lang="en-US" sz="2000" b="1" dirty="0" smtClean="0">
                <a:latin typeface="Arial" panose="020B0604020202020204" pitchFamily="34" charset="0"/>
                <a:cs typeface="Arial" panose="020B0604020202020204" pitchFamily="34" charset="0"/>
              </a:rPr>
              <a:t>- HỌ VÀ TÊN: </a:t>
            </a:r>
            <a:r>
              <a:rPr lang="en-US" sz="2000" dirty="0" smtClean="0">
                <a:latin typeface="Arial" panose="020B0604020202020204" pitchFamily="34" charset="0"/>
                <a:cs typeface="Arial" panose="020B0604020202020204" pitchFamily="34" charset="0"/>
              </a:rPr>
              <a:t>ĐỖ THỊ PHƯƠNG KHANH</a:t>
            </a:r>
          </a:p>
          <a:p>
            <a:r>
              <a:rPr lang="en-US" sz="2000" b="1" dirty="0" smtClean="0">
                <a:latin typeface="Arial" panose="020B0604020202020204" pitchFamily="34" charset="0"/>
                <a:cs typeface="Arial" panose="020B0604020202020204" pitchFamily="34" charset="0"/>
              </a:rPr>
              <a:t>- ĐƠN VỊ CÔNG TÁC: </a:t>
            </a:r>
            <a:r>
              <a:rPr lang="en-US" sz="2000" dirty="0" smtClean="0">
                <a:latin typeface="Arial" panose="020B0604020202020204" pitchFamily="34" charset="0"/>
                <a:cs typeface="Arial" panose="020B0604020202020204" pitchFamily="34" charset="0"/>
              </a:rPr>
              <a:t>KHOA CÔNG NGHỆ CƠ KHÍ, TRƯỜNG CAO ĐẲNG LÝ TỰ TRỌNG THÀNH PHỐ HỒ CHÍ MINH</a:t>
            </a:r>
          </a:p>
          <a:p>
            <a:r>
              <a:rPr lang="en-US" sz="2000" b="1" dirty="0" smtClean="0">
                <a:latin typeface="Arial" panose="020B0604020202020204" pitchFamily="34" charset="0"/>
                <a:cs typeface="Arial" panose="020B0604020202020204" pitchFamily="34" charset="0"/>
              </a:rPr>
              <a:t>- KINH NGHIỆM GIẢNG DẠY: </a:t>
            </a:r>
            <a:r>
              <a:rPr lang="en-US" sz="2000" dirty="0" smtClean="0">
                <a:latin typeface="Arial" panose="020B0604020202020204" pitchFamily="34" charset="0"/>
                <a:cs typeface="Arial" panose="020B0604020202020204" pitchFamily="34" charset="0"/>
              </a:rPr>
              <a:t>…</a:t>
            </a:r>
          </a:p>
          <a:p>
            <a:r>
              <a:rPr lang="en-US" sz="2000" b="1" dirty="0" smtClean="0">
                <a:latin typeface="Arial" panose="020B0604020202020204" pitchFamily="34" charset="0"/>
                <a:cs typeface="Arial" panose="020B0604020202020204" pitchFamily="34" charset="0"/>
              </a:rPr>
              <a:t>- CÁC THÀNH TÍCH ĐÃ ĐẠT ĐƯỢC: </a:t>
            </a:r>
            <a:r>
              <a:rPr lang="en-US" sz="2000" dirty="0" smtClean="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4005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599</Words>
  <Application>Microsoft Office PowerPoint</Application>
  <PresentationFormat>Widescreen</PresentationFormat>
  <Paragraphs>42</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pc</dc:creator>
  <cp:lastModifiedBy>pc</cp:lastModifiedBy>
  <cp:revision>9</cp:revision>
  <dcterms:created xsi:type="dcterms:W3CDTF">2018-05-20T02:22:03Z</dcterms:created>
  <dcterms:modified xsi:type="dcterms:W3CDTF">2018-05-20T03:51:47Z</dcterms:modified>
</cp:coreProperties>
</file>